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708" r:id="rId2"/>
  </p:sldMasterIdLst>
  <p:notesMasterIdLst>
    <p:notesMasterId r:id="rId17"/>
  </p:notesMasterIdLst>
  <p:handoutMasterIdLst>
    <p:handoutMasterId r:id="rId18"/>
  </p:handoutMasterIdLst>
  <p:sldIdLst>
    <p:sldId id="256" r:id="rId3"/>
    <p:sldId id="257" r:id="rId4"/>
    <p:sldId id="279" r:id="rId5"/>
    <p:sldId id="280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1" r:id="rId15"/>
    <p:sldId id="293" r:id="rId16"/>
  </p:sldIdLst>
  <p:sldSz cx="12192000" cy="6858000"/>
  <p:notesSz cx="6858000" cy="9144000"/>
  <p:embeddedFontLs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DM Sans" pitchFamily="2" charset="0"/>
      <p:regular r:id="rId23"/>
      <p:bold r:id="rId24"/>
      <p:italic r:id="rId25"/>
      <p:boldItalic r:id="rId26"/>
    </p:embeddedFont>
    <p:embeddedFont>
      <p:font typeface="Nunito Light" pitchFamily="2" charset="0"/>
      <p:regular r:id="rId27"/>
      <p: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Raleway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jBYPJJxCIQ12M1v33x/uzIxIDz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D5D1"/>
    <a:srgbClr val="CFD8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06" autoAdjust="0"/>
    <p:restoredTop sz="91162" autoAdjust="0"/>
  </p:normalViewPr>
  <p:slideViewPr>
    <p:cSldViewPr snapToGrid="0">
      <p:cViewPr varScale="1">
        <p:scale>
          <a:sx n="101" d="100"/>
          <a:sy n="101" d="100"/>
        </p:scale>
        <p:origin x="70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7CA43E8-C266-115D-94E9-C0943700B4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670DB35-21AA-E620-9183-F7D949CEDF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5BBCA8-1AE6-4C7F-B05A-DF96C1E932F2}" type="datetimeFigureOut">
              <a:rPr lang="fr-FR" smtClean="0"/>
              <a:t>28/02/2025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EE225E6-8F72-E8C7-85EC-E197D56712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94E9041-0867-CB02-BAB3-1DD681EEEC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813C68-4901-4903-924C-9E4BDAB0F4E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5360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sz="1200" dirty="0">
              <a:solidFill>
                <a:schemeClr val="dk1"/>
              </a:solidFill>
              <a:latin typeface="DM San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6076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8239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69200" y="1500284"/>
            <a:ext cx="5585200" cy="30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069300" y="4791717"/>
            <a:ext cx="5585200" cy="5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7045600" y="1390400"/>
            <a:ext cx="4077200" cy="40772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359735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"/>
            <a:ext cx="12192000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5611433" y="2610317"/>
            <a:ext cx="5629600" cy="133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subTitle" idx="1"/>
          </p:nvPr>
        </p:nvSpPr>
        <p:spPr>
          <a:xfrm>
            <a:off x="5611433" y="3758484"/>
            <a:ext cx="5629600" cy="4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51" name="Google Shape;51;p11"/>
          <p:cNvSpPr>
            <a:spLocks noGrp="1"/>
          </p:cNvSpPr>
          <p:nvPr>
            <p:ph type="pic" idx="2"/>
          </p:nvPr>
        </p:nvSpPr>
        <p:spPr>
          <a:xfrm>
            <a:off x="950967" y="1390400"/>
            <a:ext cx="4077200" cy="40772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41308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2741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2158200" y="2075860"/>
            <a:ext cx="9796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3" hasCustomPrompt="1"/>
          </p:nvPr>
        </p:nvSpPr>
        <p:spPr>
          <a:xfrm>
            <a:off x="2158200" y="4237705"/>
            <a:ext cx="9796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5606200" y="2075860"/>
            <a:ext cx="9796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5" hasCustomPrompt="1"/>
          </p:nvPr>
        </p:nvSpPr>
        <p:spPr>
          <a:xfrm>
            <a:off x="5606200" y="4237705"/>
            <a:ext cx="9796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6" hasCustomPrompt="1"/>
          </p:nvPr>
        </p:nvSpPr>
        <p:spPr>
          <a:xfrm>
            <a:off x="9054200" y="2075860"/>
            <a:ext cx="9796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7" hasCustomPrompt="1"/>
          </p:nvPr>
        </p:nvSpPr>
        <p:spPr>
          <a:xfrm>
            <a:off x="9054200" y="4237705"/>
            <a:ext cx="9796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960000" y="2713633"/>
            <a:ext cx="3376000" cy="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8"/>
          </p:nvPr>
        </p:nvSpPr>
        <p:spPr>
          <a:xfrm>
            <a:off x="4408000" y="2713633"/>
            <a:ext cx="3376000" cy="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9"/>
          </p:nvPr>
        </p:nvSpPr>
        <p:spPr>
          <a:xfrm>
            <a:off x="7856000" y="2713633"/>
            <a:ext cx="3376000" cy="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3"/>
          </p:nvPr>
        </p:nvSpPr>
        <p:spPr>
          <a:xfrm>
            <a:off x="960000" y="4875567"/>
            <a:ext cx="3376000" cy="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4"/>
          </p:nvPr>
        </p:nvSpPr>
        <p:spPr>
          <a:xfrm>
            <a:off x="4408000" y="4875567"/>
            <a:ext cx="3376000" cy="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5"/>
          </p:nvPr>
        </p:nvSpPr>
        <p:spPr>
          <a:xfrm>
            <a:off x="7856000" y="4875567"/>
            <a:ext cx="3376000" cy="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2572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06030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5185567" y="1052767"/>
            <a:ext cx="4274000" cy="14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1"/>
          </p:nvPr>
        </p:nvSpPr>
        <p:spPr>
          <a:xfrm>
            <a:off x="5185567" y="2663567"/>
            <a:ext cx="5831600" cy="28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96390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8067800" y="719333"/>
            <a:ext cx="3202800" cy="1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1"/>
          </p:nvPr>
        </p:nvSpPr>
        <p:spPr>
          <a:xfrm>
            <a:off x="8067800" y="2122133"/>
            <a:ext cx="3202800" cy="1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79" name="Google Shape;79;p16"/>
          <p:cNvSpPr>
            <a:spLocks noGrp="1"/>
          </p:cNvSpPr>
          <p:nvPr>
            <p:ph type="pic" idx="2"/>
          </p:nvPr>
        </p:nvSpPr>
        <p:spPr>
          <a:xfrm>
            <a:off x="950967" y="739568"/>
            <a:ext cx="3734800" cy="5399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0" name="Google Shape;80;p16"/>
          <p:cNvSpPr>
            <a:spLocks noGrp="1"/>
          </p:cNvSpPr>
          <p:nvPr>
            <p:ph type="pic" idx="3"/>
          </p:nvPr>
        </p:nvSpPr>
        <p:spPr>
          <a:xfrm>
            <a:off x="4895700" y="719333"/>
            <a:ext cx="3072400" cy="3047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1" name="Google Shape;81;p16"/>
          <p:cNvSpPr>
            <a:spLocks noGrp="1"/>
          </p:cNvSpPr>
          <p:nvPr>
            <p:ph type="pic" idx="4"/>
          </p:nvPr>
        </p:nvSpPr>
        <p:spPr>
          <a:xfrm>
            <a:off x="4895700" y="3938367"/>
            <a:ext cx="6320400" cy="2200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77117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960000" y="1621000"/>
            <a:ext cx="10272000" cy="3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701698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960000" y="1620981"/>
            <a:ext cx="10272000" cy="45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4494249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1"/>
          </p:nvPr>
        </p:nvSpPr>
        <p:spPr>
          <a:xfrm>
            <a:off x="950967" y="2985868"/>
            <a:ext cx="2900400" cy="26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2"/>
          </p:nvPr>
        </p:nvSpPr>
        <p:spPr>
          <a:xfrm>
            <a:off x="4645796" y="2985868"/>
            <a:ext cx="2900400" cy="26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3"/>
          </p:nvPr>
        </p:nvSpPr>
        <p:spPr>
          <a:xfrm>
            <a:off x="8340633" y="2985868"/>
            <a:ext cx="2900400" cy="26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4"/>
          </p:nvPr>
        </p:nvSpPr>
        <p:spPr>
          <a:xfrm>
            <a:off x="950967" y="2168000"/>
            <a:ext cx="2900400" cy="94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5"/>
          </p:nvPr>
        </p:nvSpPr>
        <p:spPr>
          <a:xfrm>
            <a:off x="4645800" y="2168000"/>
            <a:ext cx="2900400" cy="94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6"/>
          </p:nvPr>
        </p:nvSpPr>
        <p:spPr>
          <a:xfrm>
            <a:off x="8340633" y="2168000"/>
            <a:ext cx="2900400" cy="94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07621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1335432" y="2191051"/>
            <a:ext cx="4419200" cy="16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2"/>
          </p:nvPr>
        </p:nvSpPr>
        <p:spPr>
          <a:xfrm>
            <a:off x="6437368" y="2191051"/>
            <a:ext cx="4419200" cy="16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ubTitle" idx="3"/>
          </p:nvPr>
        </p:nvSpPr>
        <p:spPr>
          <a:xfrm>
            <a:off x="1335432" y="4405151"/>
            <a:ext cx="4419200" cy="16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4"/>
          </p:nvPr>
        </p:nvSpPr>
        <p:spPr>
          <a:xfrm>
            <a:off x="6437368" y="4405151"/>
            <a:ext cx="4419200" cy="16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5"/>
          </p:nvPr>
        </p:nvSpPr>
        <p:spPr>
          <a:xfrm>
            <a:off x="1335433" y="1780067"/>
            <a:ext cx="4419200" cy="54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6"/>
          </p:nvPr>
        </p:nvSpPr>
        <p:spPr>
          <a:xfrm>
            <a:off x="1335433" y="3994500"/>
            <a:ext cx="4419200" cy="54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7"/>
          </p:nvPr>
        </p:nvSpPr>
        <p:spPr>
          <a:xfrm>
            <a:off x="6437332" y="1780067"/>
            <a:ext cx="4419200" cy="54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8"/>
          </p:nvPr>
        </p:nvSpPr>
        <p:spPr>
          <a:xfrm>
            <a:off x="6437332" y="3994500"/>
            <a:ext cx="4419200" cy="54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25862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4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708633" y="3314600"/>
            <a:ext cx="5532400" cy="18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3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708633" y="1933200"/>
            <a:ext cx="1966000" cy="112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>
            <a:spLocks noGrp="1"/>
          </p:cNvSpPr>
          <p:nvPr>
            <p:ph type="pic" idx="3"/>
          </p:nvPr>
        </p:nvSpPr>
        <p:spPr>
          <a:xfrm>
            <a:off x="950967" y="1390400"/>
            <a:ext cx="4077200" cy="40772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235611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1"/>
          </p:nvPr>
        </p:nvSpPr>
        <p:spPr>
          <a:xfrm>
            <a:off x="960000" y="2155280"/>
            <a:ext cx="2978000" cy="15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4607000" y="2155280"/>
            <a:ext cx="2978000" cy="15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3"/>
          </p:nvPr>
        </p:nvSpPr>
        <p:spPr>
          <a:xfrm>
            <a:off x="960000" y="4462339"/>
            <a:ext cx="2978000" cy="15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4"/>
          </p:nvPr>
        </p:nvSpPr>
        <p:spPr>
          <a:xfrm>
            <a:off x="4607000" y="4462339"/>
            <a:ext cx="2978000" cy="15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5"/>
          </p:nvPr>
        </p:nvSpPr>
        <p:spPr>
          <a:xfrm>
            <a:off x="8254000" y="2155280"/>
            <a:ext cx="2978000" cy="15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6"/>
          </p:nvPr>
        </p:nvSpPr>
        <p:spPr>
          <a:xfrm>
            <a:off x="8254000" y="4462339"/>
            <a:ext cx="2978000" cy="15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7"/>
          </p:nvPr>
        </p:nvSpPr>
        <p:spPr>
          <a:xfrm>
            <a:off x="960000" y="1781700"/>
            <a:ext cx="2978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8"/>
          </p:nvPr>
        </p:nvSpPr>
        <p:spPr>
          <a:xfrm>
            <a:off x="4607000" y="1781700"/>
            <a:ext cx="2974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9"/>
          </p:nvPr>
        </p:nvSpPr>
        <p:spPr>
          <a:xfrm>
            <a:off x="8254000" y="1781700"/>
            <a:ext cx="2974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subTitle" idx="13"/>
          </p:nvPr>
        </p:nvSpPr>
        <p:spPr>
          <a:xfrm>
            <a:off x="960000" y="4084468"/>
            <a:ext cx="2978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14"/>
          </p:nvPr>
        </p:nvSpPr>
        <p:spPr>
          <a:xfrm>
            <a:off x="4607000" y="4084475"/>
            <a:ext cx="2974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15"/>
          </p:nvPr>
        </p:nvSpPr>
        <p:spPr>
          <a:xfrm>
            <a:off x="8254000" y="4084475"/>
            <a:ext cx="2974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560229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6118633" y="720000"/>
            <a:ext cx="51224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subTitle" idx="1"/>
          </p:nvPr>
        </p:nvSpPr>
        <p:spPr>
          <a:xfrm>
            <a:off x="6118633" y="2326679"/>
            <a:ext cx="51224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38" name="Google Shape;138;p23"/>
          <p:cNvSpPr>
            <a:spLocks noGrp="1"/>
          </p:cNvSpPr>
          <p:nvPr>
            <p:ph type="pic" idx="2"/>
          </p:nvPr>
        </p:nvSpPr>
        <p:spPr>
          <a:xfrm>
            <a:off x="950967" y="1390400"/>
            <a:ext cx="4077200" cy="4077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9" name="Google Shape;139;p23"/>
          <p:cNvSpPr txBox="1"/>
          <p:nvPr/>
        </p:nvSpPr>
        <p:spPr>
          <a:xfrm>
            <a:off x="6118633" y="4923233"/>
            <a:ext cx="5122400" cy="8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</a:t>
            </a:r>
            <a:r>
              <a:rPr lang="en" sz="1333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This presentation template was created by </a:t>
            </a:r>
            <a:r>
              <a:rPr lang="en" sz="1333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333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333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333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14880052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2146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72134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82447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35330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0696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>
            <a:spLocks noGrp="1"/>
          </p:cNvSpPr>
          <p:nvPr>
            <p:ph type="title"/>
          </p:nvPr>
        </p:nvSpPr>
        <p:spPr>
          <a:xfrm>
            <a:off x="955600" y="681367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32837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960000" y="1621001"/>
            <a:ext cx="102720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119423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6564332" y="2977400"/>
            <a:ext cx="3340800" cy="19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2287167" y="2977400"/>
            <a:ext cx="3340800" cy="19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2287167" y="2477536"/>
            <a:ext cx="3340800" cy="6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6564333" y="2477536"/>
            <a:ext cx="3340800" cy="6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69124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0492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82633" y="902600"/>
            <a:ext cx="5726400" cy="16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1082633" y="2629600"/>
            <a:ext cx="5726400" cy="3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36" name="Google Shape;36;p7"/>
          <p:cNvSpPr>
            <a:spLocks noGrp="1"/>
          </p:cNvSpPr>
          <p:nvPr>
            <p:ph type="pic" idx="2"/>
          </p:nvPr>
        </p:nvSpPr>
        <p:spPr>
          <a:xfrm>
            <a:off x="7163833" y="1390400"/>
            <a:ext cx="4077200" cy="40772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09725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3090600" y="1742800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fr-FR"/>
              <a:t>Modifiez le style du titre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0015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43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7469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07948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sz="3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020965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3" r:id="rId21"/>
    <p:sldLayoutId id="2147483704" r:id="rId22"/>
    <p:sldLayoutId id="2147483705" r:id="rId23"/>
    <p:sldLayoutId id="2147483706" r:id="rId24"/>
    <p:sldLayoutId id="2147483707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178292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00"/>
              <a:buFont typeface="Century Gothic"/>
              <a:buNone/>
            </a:pPr>
            <a:r>
              <a:rPr lang="fr-FR" sz="4400" dirty="0"/>
              <a:t>Etude sur l’eau </a:t>
            </a:r>
            <a:br>
              <a:rPr lang="fr-FR" sz="4400" dirty="0"/>
            </a:br>
            <a:r>
              <a:rPr lang="fr-FR" sz="4400" dirty="0"/>
              <a:t>potable</a:t>
            </a:r>
            <a:endParaRPr dirty="0"/>
          </a:p>
        </p:txBody>
      </p:sp>
      <p:sp>
        <p:nvSpPr>
          <p:cNvPr id="122" name="Google Shape;122;p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2800" dirty="0">
                <a:solidFill>
                  <a:schemeClr val="tx1"/>
                </a:solidFill>
              </a:rPr>
              <a:t>Damien Ribreau</a:t>
            </a:r>
            <a:endParaRPr sz="2800" dirty="0">
              <a:solidFill>
                <a:schemeClr val="tx1"/>
              </a:solidFill>
            </a:endParaRPr>
          </a:p>
        </p:txBody>
      </p:sp>
      <p:pic>
        <p:nvPicPr>
          <p:cNvPr id="4" name="Espace réservé pour une image  3">
            <a:extLst>
              <a:ext uri="{FF2B5EF4-FFF2-40B4-BE49-F238E27FC236}">
                <a16:creationId xmlns:a16="http://schemas.microsoft.com/office/drawing/2014/main" id="{3EFDFC5E-6367-3EB7-7235-9925E4EB45E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319" r="319"/>
          <a:stretch/>
        </p:blipFill>
        <p:spPr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0E6CD2-8E0A-10CD-B176-12DF48B76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160873"/>
            <a:ext cx="10272000" cy="1987908"/>
          </a:xfrm>
        </p:spPr>
        <p:txBody>
          <a:bodyPr/>
          <a:lstStyle/>
          <a:p>
            <a:r>
              <a:rPr lang="fr-FR" sz="3200" dirty="0">
                <a:latin typeface="DM Sans"/>
                <a:sym typeface="DM Sans"/>
              </a:rPr>
              <a:t>Dans un premier temps, cela a permis d’obtenir un état des lieux au niveau mondial de la situation globale concernant l’accès à l’eau potable.</a:t>
            </a:r>
            <a:br>
              <a:rPr lang="fr-FR" sz="32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8CC22F7-B0C9-2011-5860-ECD0F634B5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45" r="-1"/>
          <a:stretch/>
        </p:blipFill>
        <p:spPr>
          <a:xfrm>
            <a:off x="6054243" y="4038600"/>
            <a:ext cx="4121263" cy="241653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94B91CA-87A5-65E3-1E64-3B0FE32BC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796" y="4038601"/>
            <a:ext cx="4304447" cy="2416532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1379EF7-8B31-B7AB-15B1-CDABCBDCF52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9421"/>
          <a:stretch/>
        </p:blipFill>
        <p:spPr>
          <a:xfrm>
            <a:off x="1749796" y="1711941"/>
            <a:ext cx="8425710" cy="232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352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8A43CA-AABE-2293-6519-2E3CE85C7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113837"/>
            <a:ext cx="10272000" cy="1645008"/>
          </a:xfrm>
        </p:spPr>
        <p:txBody>
          <a:bodyPr/>
          <a:lstStyle/>
          <a:p>
            <a:r>
              <a:rPr lang="fr-FR" sz="3200" dirty="0">
                <a:latin typeface="DM Sans"/>
                <a:sym typeface="DM Sans"/>
              </a:rPr>
              <a:t>Pour ensuite pouvoir comparer la détresse hydrique des pays de chaque continent entre eux…</a:t>
            </a:r>
            <a:br>
              <a:rPr lang="fr-FR" sz="3200" dirty="0">
                <a:latin typeface="DM Sans"/>
                <a:sym typeface="DM Sans"/>
              </a:rPr>
            </a:br>
            <a:endParaRPr lang="fr-FR" sz="3200" dirty="0">
              <a:latin typeface="DM Sans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162E1D8-059E-2396-E570-F10FB7C8E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217" y="4224374"/>
            <a:ext cx="4350336" cy="232415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52DD389-E2B8-7403-A58C-C39B85E82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553" y="4224374"/>
            <a:ext cx="4350336" cy="2324152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3314F268-443E-8CD1-976E-46058ECD0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8217" y="1653334"/>
            <a:ext cx="8709187" cy="257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89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D55441-DAC8-AD26-66EA-620DA4F18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240941"/>
            <a:ext cx="10272000" cy="1102083"/>
          </a:xfrm>
        </p:spPr>
        <p:txBody>
          <a:bodyPr/>
          <a:lstStyle/>
          <a:p>
            <a:r>
              <a:rPr lang="fr-FR" sz="3200" dirty="0">
                <a:latin typeface="DM Sans"/>
                <a:sym typeface="DM Sans"/>
              </a:rPr>
              <a:t>…afin de pouvoir se concentrer sur les pays les plus à risques.</a:t>
            </a:r>
            <a:br>
              <a:rPr lang="fr-FR" sz="32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lang="fr-FR" dirty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61D92E8E-91F8-887E-5FB2-B554A898D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825" y="1499890"/>
            <a:ext cx="8553450" cy="61000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591D78A4-5D7B-DE8C-1E18-3596E3D2B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337" y="2109892"/>
            <a:ext cx="4379938" cy="205520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20FA2F64-0A4D-D21D-01D7-E7F1C39C4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0275" y="2109892"/>
            <a:ext cx="4191000" cy="205520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EA67FDD2-1B2D-D859-2DB9-FD4D6ABBE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7825" y="4165092"/>
            <a:ext cx="4362450" cy="2198141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3F412ADC-3F15-59E0-883C-2FDC4D2DD4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0275" y="4165091"/>
            <a:ext cx="4208593" cy="219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7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17A65-9390-04EF-4E49-41C2580ED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B2B72604-FC87-57FE-B1FF-7B1E8CD76485}"/>
              </a:ext>
            </a:extLst>
          </p:cNvPr>
          <p:cNvSpPr txBox="1"/>
          <p:nvPr/>
        </p:nvSpPr>
        <p:spPr>
          <a:xfrm>
            <a:off x="485775" y="1443841"/>
            <a:ext cx="419590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b="1" dirty="0">
                <a:solidFill>
                  <a:schemeClr val="dk1"/>
                </a:solidFill>
                <a:latin typeface="DM Sans"/>
              </a:rPr>
              <a:t>L’ONG DWFA</a:t>
            </a:r>
            <a:r>
              <a:rPr lang="fr-FR" sz="2800" dirty="0">
                <a:solidFill>
                  <a:schemeClr val="dk1"/>
                </a:solidFill>
                <a:latin typeface="DM Sans"/>
              </a:rPr>
              <a:t>, spécialisée dans l’accès à l’eau potable, utilise maintenant l’outil de visualisation </a:t>
            </a:r>
            <a:r>
              <a:rPr lang="fr-FR" sz="2800" b="1" dirty="0">
                <a:solidFill>
                  <a:schemeClr val="dk1"/>
                </a:solidFill>
                <a:latin typeface="DM Sans"/>
              </a:rPr>
              <a:t>Power BI</a:t>
            </a:r>
            <a:r>
              <a:rPr lang="fr-FR" sz="2800" dirty="0">
                <a:solidFill>
                  <a:schemeClr val="dk1"/>
                </a:solidFill>
                <a:latin typeface="DM Sans"/>
              </a:rPr>
              <a:t> pour mieux </a:t>
            </a:r>
            <a:r>
              <a:rPr lang="fr-FR" sz="2800" b="1" dirty="0">
                <a:solidFill>
                  <a:schemeClr val="dk1"/>
                </a:solidFill>
                <a:latin typeface="DM Sans"/>
              </a:rPr>
              <a:t>cibler les pays</a:t>
            </a:r>
            <a:r>
              <a:rPr lang="fr-FR" sz="2800" dirty="0">
                <a:solidFill>
                  <a:schemeClr val="dk1"/>
                </a:solidFill>
                <a:latin typeface="DM Sans"/>
              </a:rPr>
              <a:t> dans lesquels elle apportera son aide.</a:t>
            </a:r>
          </a:p>
        </p:txBody>
      </p:sp>
      <p:pic>
        <p:nvPicPr>
          <p:cNvPr id="5" name="Espace réservé pour une image  3">
            <a:extLst>
              <a:ext uri="{FF2B5EF4-FFF2-40B4-BE49-F238E27FC236}">
                <a16:creationId xmlns:a16="http://schemas.microsoft.com/office/drawing/2014/main" id="{6D4D37D2-4EB4-36E9-C118-D9F285DF40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31" t="14023" r="23937" b="40656"/>
          <a:stretch/>
        </p:blipFill>
        <p:spPr>
          <a:xfrm>
            <a:off x="6776300" y="1820133"/>
            <a:ext cx="3682149" cy="321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1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A819CB-17C1-920B-785E-F6B70F5B9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de 3 pays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7C5CFF-9415-08EF-70EB-DCD67AB37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9999" y="1559446"/>
            <a:ext cx="5945626" cy="1200329"/>
          </a:xfrm>
        </p:spPr>
        <p:txBody>
          <a:bodyPr/>
          <a:lstStyle/>
          <a:p>
            <a:pPr marL="203195" indent="0" algn="l">
              <a:buNone/>
            </a:pPr>
            <a:r>
              <a:rPr lang="fr-FR" sz="1400" dirty="0"/>
              <a:t>- Guinée équatoriale installation de services: </a:t>
            </a:r>
          </a:p>
          <a:p>
            <a:pPr lvl="1">
              <a:buFontTx/>
              <a:buChar char="-"/>
            </a:pPr>
            <a:r>
              <a:rPr lang="fr-FR" sz="1400" dirty="0"/>
              <a:t>Stabilité politique en hausse depuis quelques années</a:t>
            </a:r>
          </a:p>
          <a:p>
            <a:pPr lvl="1">
              <a:buFontTx/>
              <a:buChar char="-"/>
            </a:pPr>
            <a:r>
              <a:rPr lang="fr-FR" sz="1400" dirty="0"/>
              <a:t>Accès à l’eau potable bas</a:t>
            </a:r>
          </a:p>
          <a:p>
            <a:pPr lvl="1">
              <a:buFontTx/>
              <a:buChar char="-"/>
            </a:pPr>
            <a:r>
              <a:rPr lang="fr-FR" sz="1400" dirty="0"/>
              <a:t>Taux de mortalité moyen</a:t>
            </a:r>
          </a:p>
          <a:p>
            <a:pPr lvl="1">
              <a:buFontTx/>
              <a:buChar char="-"/>
            </a:pPr>
            <a:endParaRPr lang="fr-FR" sz="14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BA4F2B6-437B-C527-E6F8-DAA6BF35C38D}"/>
              </a:ext>
            </a:extLst>
          </p:cNvPr>
          <p:cNvSpPr txBox="1"/>
          <p:nvPr/>
        </p:nvSpPr>
        <p:spPr>
          <a:xfrm>
            <a:off x="959998" y="3057261"/>
            <a:ext cx="5240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dk1"/>
              </a:buClr>
              <a:buSzPts val="1200"/>
            </a:pPr>
            <a:r>
              <a:rPr lang="fr-FR" dirty="0">
                <a:solidFill>
                  <a:schemeClr val="dk1"/>
                </a:solidFill>
                <a:latin typeface="DM Sans"/>
                <a:sym typeface="DM Sans"/>
              </a:rPr>
              <a:t>- Zambie installation de services :</a:t>
            </a:r>
          </a:p>
          <a:p>
            <a:pPr lvl="1">
              <a:buClr>
                <a:schemeClr val="dk1"/>
              </a:buClr>
              <a:buSzPts val="1200"/>
            </a:pPr>
            <a:r>
              <a:rPr lang="fr-FR" dirty="0">
                <a:solidFill>
                  <a:schemeClr val="dk1"/>
                </a:solidFill>
                <a:latin typeface="DM Sans"/>
                <a:sym typeface="DM Sans"/>
              </a:rPr>
              <a:t>	- Stabilité politique correcte</a:t>
            </a:r>
          </a:p>
          <a:p>
            <a:pPr>
              <a:buClr>
                <a:schemeClr val="dk1"/>
              </a:buClr>
              <a:buSzPts val="1200"/>
            </a:pPr>
            <a:r>
              <a:rPr lang="fr-FR" dirty="0">
                <a:solidFill>
                  <a:schemeClr val="dk1"/>
                </a:solidFill>
                <a:latin typeface="DM Sans"/>
                <a:sym typeface="DM Sans"/>
              </a:rPr>
              <a:t>	- Accès à l’eau potable bas</a:t>
            </a:r>
          </a:p>
          <a:p>
            <a:pPr>
              <a:buClr>
                <a:schemeClr val="dk1"/>
              </a:buClr>
              <a:buSzPts val="1200"/>
            </a:pPr>
            <a:r>
              <a:rPr lang="fr-FR" dirty="0">
                <a:solidFill>
                  <a:schemeClr val="dk1"/>
                </a:solidFill>
                <a:latin typeface="DM Sans"/>
                <a:sym typeface="DM Sans"/>
              </a:rPr>
              <a:t>	- Taux de mortalité moyen</a:t>
            </a:r>
          </a:p>
          <a:p>
            <a:endParaRPr lang="fr-FR" sz="16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B0FA375-99A5-5DAB-96EE-D30AF9B79D24}"/>
              </a:ext>
            </a:extLst>
          </p:cNvPr>
          <p:cNvSpPr txBox="1"/>
          <p:nvPr/>
        </p:nvSpPr>
        <p:spPr>
          <a:xfrm>
            <a:off x="959998" y="4386178"/>
            <a:ext cx="5240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dk1"/>
              </a:buClr>
              <a:buSzPts val="1200"/>
            </a:pPr>
            <a:r>
              <a:rPr lang="fr-FR" dirty="0">
                <a:solidFill>
                  <a:schemeClr val="dk1"/>
                </a:solidFill>
                <a:latin typeface="DM Sans"/>
                <a:sym typeface="DM Sans"/>
              </a:rPr>
              <a:t>- Comores modernisation de services :</a:t>
            </a:r>
          </a:p>
          <a:p>
            <a:pPr lvl="1">
              <a:buClr>
                <a:schemeClr val="dk1"/>
              </a:buClr>
              <a:buSzPts val="1200"/>
            </a:pPr>
            <a:r>
              <a:rPr lang="fr-FR" dirty="0">
                <a:solidFill>
                  <a:schemeClr val="dk1"/>
                </a:solidFill>
                <a:latin typeface="DM Sans"/>
                <a:sym typeface="DM Sans"/>
              </a:rPr>
              <a:t>	- Stabilité politique moyenne</a:t>
            </a:r>
          </a:p>
          <a:p>
            <a:pPr>
              <a:buClr>
                <a:schemeClr val="dk1"/>
              </a:buClr>
              <a:buSzPts val="1200"/>
            </a:pPr>
            <a:r>
              <a:rPr lang="fr-FR" dirty="0">
                <a:solidFill>
                  <a:schemeClr val="dk1"/>
                </a:solidFill>
                <a:latin typeface="DM Sans"/>
                <a:sym typeface="DM Sans"/>
              </a:rPr>
              <a:t>	- Accès à l’eau potable bon</a:t>
            </a:r>
          </a:p>
          <a:p>
            <a:pPr>
              <a:buClr>
                <a:schemeClr val="dk1"/>
              </a:buClr>
              <a:buSzPts val="1200"/>
            </a:pPr>
            <a:r>
              <a:rPr lang="fr-FR" dirty="0">
                <a:solidFill>
                  <a:schemeClr val="dk1"/>
                </a:solidFill>
                <a:latin typeface="DM Sans"/>
                <a:sym typeface="DM Sans"/>
              </a:rPr>
              <a:t>	- Taux de mortalité haut</a:t>
            </a:r>
          </a:p>
          <a:p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080385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sz="3200" dirty="0"/>
              <a:t>Contexte</a:t>
            </a:r>
            <a:endParaRPr sz="3200" dirty="0"/>
          </a:p>
        </p:txBody>
      </p:sp>
      <p:sp>
        <p:nvSpPr>
          <p:cNvPr id="131" name="Google Shape;131;p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22860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sz="2000" dirty="0">
                <a:solidFill>
                  <a:schemeClr val="tx1"/>
                </a:solidFill>
              </a:rPr>
              <a:t>Mettre en place un outil permettant d’aider sur le choix du pays où intervenir</a:t>
            </a:r>
          </a:p>
        </p:txBody>
      </p:sp>
      <p:pic>
        <p:nvPicPr>
          <p:cNvPr id="2050" name="Picture 2" descr="Le mémoire : questionnements. | art, langage, apprentissage">
            <a:extLst>
              <a:ext uri="{FF2B5EF4-FFF2-40B4-BE49-F238E27FC236}">
                <a16:creationId xmlns:a16="http://schemas.microsoft.com/office/drawing/2014/main" id="{FAB0959B-8CE0-D1C1-526B-5A41A29B1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776" y="2963456"/>
            <a:ext cx="3719702" cy="371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EF7EE326-F602-1243-214A-B5B2B431BC9B}"/>
              </a:ext>
            </a:extLst>
          </p:cNvPr>
          <p:cNvSpPr txBox="1"/>
          <p:nvPr/>
        </p:nvSpPr>
        <p:spPr>
          <a:xfrm>
            <a:off x="485775" y="1443841"/>
            <a:ext cx="419590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b="1" dirty="0">
                <a:solidFill>
                  <a:schemeClr val="dk1"/>
                </a:solidFill>
                <a:latin typeface="DM Sans"/>
              </a:rPr>
              <a:t>L’ONG DWFA</a:t>
            </a:r>
            <a:r>
              <a:rPr lang="fr-FR" sz="2800" dirty="0">
                <a:solidFill>
                  <a:schemeClr val="dk1"/>
                </a:solidFill>
                <a:latin typeface="DM Sans"/>
              </a:rPr>
              <a:t>, spécialisée dans l’accès à l’eau potable, utilise maintenant l’outil de visualisation </a:t>
            </a:r>
            <a:r>
              <a:rPr lang="fr-FR" sz="2800" b="1" dirty="0">
                <a:solidFill>
                  <a:schemeClr val="dk1"/>
                </a:solidFill>
                <a:latin typeface="DM Sans"/>
              </a:rPr>
              <a:t>Power BI</a:t>
            </a:r>
            <a:r>
              <a:rPr lang="fr-FR" sz="2800" dirty="0">
                <a:solidFill>
                  <a:schemeClr val="dk1"/>
                </a:solidFill>
                <a:latin typeface="DM Sans"/>
              </a:rPr>
              <a:t> pour mieux </a:t>
            </a:r>
            <a:r>
              <a:rPr lang="fr-FR" sz="2800" b="1" dirty="0">
                <a:solidFill>
                  <a:schemeClr val="dk1"/>
                </a:solidFill>
                <a:latin typeface="DM Sans"/>
              </a:rPr>
              <a:t>cibler les pays</a:t>
            </a:r>
            <a:r>
              <a:rPr lang="fr-FR" sz="2800" dirty="0">
                <a:solidFill>
                  <a:schemeClr val="dk1"/>
                </a:solidFill>
                <a:latin typeface="DM Sans"/>
              </a:rPr>
              <a:t> dans lesquels elle apportera son aide.</a:t>
            </a:r>
          </a:p>
        </p:txBody>
      </p:sp>
      <p:pic>
        <p:nvPicPr>
          <p:cNvPr id="5" name="Espace réservé pour une image  3">
            <a:extLst>
              <a:ext uri="{FF2B5EF4-FFF2-40B4-BE49-F238E27FC236}">
                <a16:creationId xmlns:a16="http://schemas.microsoft.com/office/drawing/2014/main" id="{EDB09CAA-62D1-FC98-482C-000B4E3D38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31" t="14023" r="23937" b="40656"/>
          <a:stretch/>
        </p:blipFill>
        <p:spPr>
          <a:xfrm>
            <a:off x="6776300" y="1820133"/>
            <a:ext cx="3682149" cy="321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79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274FD15-D370-B2EF-BB18-0DCE98DDF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DF7E88-EB0F-3F61-72F5-78C2B2FCE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fr-FR" dirty="0"/>
              <a:t>Phrases présentation 1min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865A9DA-257F-1BA2-9702-6E5F4E588FD1}"/>
              </a:ext>
            </a:extLst>
          </p:cNvPr>
          <p:cNvSpPr txBox="1"/>
          <p:nvPr/>
        </p:nvSpPr>
        <p:spPr>
          <a:xfrm>
            <a:off x="1140975" y="1714501"/>
            <a:ext cx="10272000" cy="4714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/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r>
              <a:rPr lang="fr-FR" sz="20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L’ONG DWFA, spécialisée dans l’accès à l’eau potable…</a:t>
            </a:r>
            <a:endParaRPr lang="fr-FR" sz="2000" b="0" i="0" u="none" strike="noStrike" cap="none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r>
              <a:rPr lang="fr-FR" sz="20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…cherche à prioriser les pays auquel elle apportera son aide, via un outil de visualisation. </a:t>
            </a:r>
          </a:p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Une mesure et une visualisation ont été utilisées pour répondre à chaque besoin métier défini…</a:t>
            </a:r>
          </a:p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…et chaque visualisation a fait l’objet d’une validation graphique par l’ONG.</a:t>
            </a:r>
          </a:p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L’outil de visualisation Power BI a été retenu en raison de sa facilité à faire du pré-traitement de données et la qualité des visuels proposés.</a:t>
            </a:r>
          </a:p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Dans un premier temps, cela a permit d’obtenir un état des lieux au niveau mondial de la situation globale concernant l’accès à l’eau potable.</a:t>
            </a:r>
          </a:p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Pour ensuite pouvoir comparer la détresse hydrique des pays de chaque continent entre eux…</a:t>
            </a:r>
          </a:p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…afin de pouvoir se concentrer sur les pays les plus à risques.</a:t>
            </a:r>
          </a:p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endParaRPr lang="fr-FR" sz="2000" b="0" i="0" u="none" strike="noStrike" cap="none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9585" indent="-406390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  <a:buFont typeface="Nunito Light"/>
              <a:buChar char="●"/>
            </a:pPr>
            <a:endParaRPr lang="fr-FR" sz="2000" b="0" i="0" u="none" strike="noStrike" cap="none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03195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1200"/>
            </a:pPr>
            <a:endParaRPr lang="fr-FR" sz="2000" b="0" i="0" u="none" strike="noStrike" cap="none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456680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389B34-4BFA-08D5-D249-35986B9AB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593367"/>
            <a:ext cx="10272000" cy="1302108"/>
          </a:xfrm>
        </p:spPr>
        <p:txBody>
          <a:bodyPr/>
          <a:lstStyle/>
          <a:p>
            <a:r>
              <a:rPr lang="fr-FR" sz="3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L’ONG DWFA, spécialisée dans l’accès à l’eau potable…</a:t>
            </a:r>
            <a:br>
              <a:rPr lang="fr-FR" sz="32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lang="fr-FR" dirty="0"/>
          </a:p>
        </p:txBody>
      </p:sp>
      <p:pic>
        <p:nvPicPr>
          <p:cNvPr id="1026" name="Picture 2" descr="Logo DWFA">
            <a:extLst>
              <a:ext uri="{FF2B5EF4-FFF2-40B4-BE49-F238E27FC236}">
                <a16:creationId xmlns:a16="http://schemas.microsoft.com/office/drawing/2014/main" id="{45B897F0-EC11-1FF5-F603-7D8E394F05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12" t="11083" r="30156" b="14196"/>
          <a:stretch/>
        </p:blipFill>
        <p:spPr bwMode="auto">
          <a:xfrm>
            <a:off x="3533775" y="2524125"/>
            <a:ext cx="5124450" cy="320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619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C94122-4E70-7BD1-5836-08DDB333D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621941"/>
            <a:ext cx="10272000" cy="1464033"/>
          </a:xfrm>
        </p:spPr>
        <p:txBody>
          <a:bodyPr/>
          <a:lstStyle/>
          <a:p>
            <a:r>
              <a:rPr lang="fr-FR" sz="3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…cherche à prioriser les pays auxquels</a:t>
            </a:r>
            <a:r>
              <a:rPr lang="fr-FR" sz="3200" dirty="0"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fr-FR" sz="32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elle apportera son aide, via un outil de visualisation.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59D6E72-EB05-D910-6A82-6BDE32E792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3708"/>
          <a:stretch/>
        </p:blipFill>
        <p:spPr>
          <a:xfrm>
            <a:off x="3559419" y="2295524"/>
            <a:ext cx="5073161" cy="386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51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E6CF01-52E5-D20C-375D-8DE3A7A1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593366"/>
            <a:ext cx="10272000" cy="1273533"/>
          </a:xfrm>
        </p:spPr>
        <p:txBody>
          <a:bodyPr/>
          <a:lstStyle/>
          <a:p>
            <a:r>
              <a:rPr lang="fr-FR" sz="3200" dirty="0">
                <a:latin typeface="DM Sans"/>
                <a:sym typeface="DM Sans"/>
              </a:rPr>
              <a:t>Une mesure et une visualisation ont été utilisées pour répondre à chaque besoin métier défini…</a:t>
            </a:r>
            <a:br>
              <a:rPr lang="fr-FR" sz="32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lang="fr-FR" dirty="0"/>
          </a:p>
        </p:txBody>
      </p:sp>
      <p:pic>
        <p:nvPicPr>
          <p:cNvPr id="1026" name="Picture 2" descr="139 400+ Base De Données Photos, taleaux et images libre de droits - iStock  | Database, Big data, Saisie de données">
            <a:extLst>
              <a:ext uri="{FF2B5EF4-FFF2-40B4-BE49-F238E27FC236}">
                <a16:creationId xmlns:a16="http://schemas.microsoft.com/office/drawing/2014/main" id="{31AA181D-AA29-7595-30D9-F17B95BB8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6363" y="3095624"/>
            <a:ext cx="1819275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Groupe de personnes remplies - Icônes social gratuites">
            <a:extLst>
              <a:ext uri="{FF2B5EF4-FFF2-40B4-BE49-F238E27FC236}">
                <a16:creationId xmlns:a16="http://schemas.microsoft.com/office/drawing/2014/main" id="{6DC97B11-72BB-5B08-14CE-55485A2AD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6" y="2771775"/>
            <a:ext cx="2466974" cy="2466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raphique - Téléchargement icônes gratuites">
            <a:extLst>
              <a:ext uri="{FF2B5EF4-FFF2-40B4-BE49-F238E27FC236}">
                <a16:creationId xmlns:a16="http://schemas.microsoft.com/office/drawing/2014/main" id="{F0AC0B46-3AF0-4E2E-1B0E-EA9B85CC5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5902" y="3095623"/>
            <a:ext cx="1819276" cy="181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131CB2D7-3C26-C962-1A44-CDE9327A0945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3086100" y="4005261"/>
            <a:ext cx="2100263" cy="1"/>
          </a:xfrm>
          <a:prstGeom prst="straightConnector1">
            <a:avLst/>
          </a:prstGeom>
          <a:ln w="38100">
            <a:solidFill>
              <a:schemeClr val="accent3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D42CD398-91ED-CEED-F04A-EA39950CF46D}"/>
              </a:ext>
            </a:extLst>
          </p:cNvPr>
          <p:cNvCxnSpPr>
            <a:cxnSpLocks/>
          </p:cNvCxnSpPr>
          <p:nvPr/>
        </p:nvCxnSpPr>
        <p:spPr>
          <a:xfrm flipV="1">
            <a:off x="7005638" y="4005260"/>
            <a:ext cx="2100263" cy="1"/>
          </a:xfrm>
          <a:prstGeom prst="straightConnector1">
            <a:avLst/>
          </a:prstGeom>
          <a:ln w="38100">
            <a:solidFill>
              <a:schemeClr val="accent3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4817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46134A-26EC-B80C-7394-446C1D389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593367"/>
            <a:ext cx="10272000" cy="1435458"/>
          </a:xfrm>
        </p:spPr>
        <p:txBody>
          <a:bodyPr/>
          <a:lstStyle/>
          <a:p>
            <a:r>
              <a:rPr lang="fr-FR" sz="3200" dirty="0">
                <a:latin typeface="DM Sans"/>
                <a:sym typeface="DM Sans"/>
              </a:rPr>
              <a:t>…et chaque visualisation a fait l’objet d’une validation graphique par l’ONG.</a:t>
            </a:r>
            <a:br>
              <a:rPr lang="fr-FR" sz="32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lang="fr-FR" dirty="0"/>
          </a:p>
        </p:txBody>
      </p:sp>
      <p:pic>
        <p:nvPicPr>
          <p:cNvPr id="4" name="Image 3" descr="Une image contenant texte, capture d’écran, carte&#10;&#10;Le contenu généré par l’IA peut être incorrect.">
            <a:extLst>
              <a:ext uri="{FF2B5EF4-FFF2-40B4-BE49-F238E27FC236}">
                <a16:creationId xmlns:a16="http://schemas.microsoft.com/office/drawing/2014/main" id="{C3A2CB4F-230F-881D-B6D3-612E82484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66" y="2396509"/>
            <a:ext cx="3462459" cy="2687767"/>
          </a:xfrm>
          <a:prstGeom prst="rect">
            <a:avLst/>
          </a:prstGeom>
        </p:spPr>
      </p:pic>
      <p:pic>
        <p:nvPicPr>
          <p:cNvPr id="6" name="Image 5" descr="Une image contenant texte, diagramme, lign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39F18A74-4788-2729-B51A-71E0CE9C19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048" r="61960"/>
          <a:stretch/>
        </p:blipFill>
        <p:spPr>
          <a:xfrm>
            <a:off x="8287262" y="2396509"/>
            <a:ext cx="3395151" cy="2687768"/>
          </a:xfrm>
          <a:prstGeom prst="rect">
            <a:avLst/>
          </a:prstGeom>
        </p:spPr>
      </p:pic>
      <p:pic>
        <p:nvPicPr>
          <p:cNvPr id="10" name="Image 9" descr="Une image contenant texte, diagramme, lign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FD710688-D734-D9BA-C983-59CBA4CB69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1960" b="3048"/>
          <a:stretch/>
        </p:blipFill>
        <p:spPr>
          <a:xfrm>
            <a:off x="4289144" y="2396509"/>
            <a:ext cx="3395149" cy="268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71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4F60D3-1520-DCA4-045E-214275996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593366"/>
            <a:ext cx="10272000" cy="1749783"/>
          </a:xfrm>
        </p:spPr>
        <p:txBody>
          <a:bodyPr/>
          <a:lstStyle/>
          <a:p>
            <a:r>
              <a:rPr lang="fr-FR" sz="3200" dirty="0">
                <a:latin typeface="DM Sans"/>
                <a:sym typeface="DM Sans"/>
              </a:rPr>
              <a:t>L’outil de visualisation Power BI a été retenu en raison de sa facilité à faire du pré-traitement de données et la qualité des visuels proposés.</a:t>
            </a:r>
            <a:br>
              <a:rPr lang="fr-FR" sz="3200" b="0" i="0" u="none" strike="noStrike" cap="none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00B3CB8-460B-9239-8309-935AC808C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859" y="2480161"/>
            <a:ext cx="5136282" cy="4069381"/>
          </a:xfrm>
          <a:prstGeom prst="rect">
            <a:avLst/>
          </a:prstGeom>
        </p:spPr>
      </p:pic>
      <p:pic>
        <p:nvPicPr>
          <p:cNvPr id="2052" name="Picture 4" descr="Introduction aux tableaux de bord pour les concepteurs Power BI - Power BI  | Microsoft Learn">
            <a:extLst>
              <a:ext uri="{FF2B5EF4-FFF2-40B4-BE49-F238E27FC236}">
                <a16:creationId xmlns:a16="http://schemas.microsoft.com/office/drawing/2014/main" id="{081422A5-438E-2054-21E5-590155C5F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012" y="2480161"/>
            <a:ext cx="5895975" cy="406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412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mprovement of Drinking Water Infrastructure Project Proposal by Slidesgo">
  <a:themeElements>
    <a:clrScheme name="Simple Light">
      <a:dk1>
        <a:srgbClr val="15354B"/>
      </a:dk1>
      <a:lt1>
        <a:srgbClr val="FFFFFF"/>
      </a:lt1>
      <a:dk2>
        <a:srgbClr val="9FE2FF"/>
      </a:dk2>
      <a:lt2>
        <a:srgbClr val="79D5FC"/>
      </a:lt2>
      <a:accent1>
        <a:srgbClr val="51CAFC"/>
      </a:accent1>
      <a:accent2>
        <a:srgbClr val="337EB2"/>
      </a:accent2>
      <a:accent3>
        <a:srgbClr val="FCFCFC"/>
      </a:accent3>
      <a:accent4>
        <a:srgbClr val="FFFFFF"/>
      </a:accent4>
      <a:accent5>
        <a:srgbClr val="FFFFFF"/>
      </a:accent5>
      <a:accent6>
        <a:srgbClr val="FFFFFF"/>
      </a:accent6>
      <a:hlink>
        <a:srgbClr val="1535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Improvement of Drinking Water Infrastructure Project Proposal by Slidesgo</Template>
  <TotalTime>4501</TotalTime>
  <Words>444</Words>
  <Application>Microsoft Office PowerPoint</Application>
  <PresentationFormat>Grand écran</PresentationFormat>
  <Paragraphs>40</Paragraphs>
  <Slides>14</Slides>
  <Notes>4</Notes>
  <HiddenSlides>2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14</vt:i4>
      </vt:variant>
    </vt:vector>
  </HeadingPairs>
  <TitlesOfParts>
    <vt:vector size="25" baseType="lpstr">
      <vt:lpstr>DM Sans</vt:lpstr>
      <vt:lpstr>Raleway</vt:lpstr>
      <vt:lpstr>Nunito Light</vt:lpstr>
      <vt:lpstr>Arial</vt:lpstr>
      <vt:lpstr>Proxima Nova</vt:lpstr>
      <vt:lpstr>Calibri</vt:lpstr>
      <vt:lpstr>Century Gothic</vt:lpstr>
      <vt:lpstr>Open Sans</vt:lpstr>
      <vt:lpstr>Inter</vt:lpstr>
      <vt:lpstr>Improvement of Drinking Water Infrastructure Project Proposal by Slidesgo</vt:lpstr>
      <vt:lpstr>Slidesgo Final Pages</vt:lpstr>
      <vt:lpstr>Etude sur l’eau  potable</vt:lpstr>
      <vt:lpstr>Contexte</vt:lpstr>
      <vt:lpstr>Présentation PowerPoint</vt:lpstr>
      <vt:lpstr>Phrases présentation 1min</vt:lpstr>
      <vt:lpstr>L’ONG DWFA, spécialisée dans l’accès à l’eau potable… </vt:lpstr>
      <vt:lpstr>…cherche à prioriser les pays auxquels elle apportera son aide, via un outil de visualisation.</vt:lpstr>
      <vt:lpstr>Une mesure et une visualisation ont été utilisées pour répondre à chaque besoin métier défini… </vt:lpstr>
      <vt:lpstr>…et chaque visualisation a fait l’objet d’une validation graphique par l’ONG. </vt:lpstr>
      <vt:lpstr>L’outil de visualisation Power BI a été retenu en raison de sa facilité à faire du pré-traitement de données et la qualité des visuels proposés. </vt:lpstr>
      <vt:lpstr>Dans un premier temps, cela a permis d’obtenir un état des lieux au niveau mondial de la situation globale concernant l’accès à l’eau potable. </vt:lpstr>
      <vt:lpstr>Pour ensuite pouvoir comparer la détresse hydrique des pays de chaque continent entre eux… </vt:lpstr>
      <vt:lpstr>…afin de pouvoir se concentrer sur les pays les plus à risques. </vt:lpstr>
      <vt:lpstr>Présentation PowerPoint</vt:lpstr>
      <vt:lpstr>Recommandation de 3 pays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sur l’alimentation dans le monde</dc:title>
  <dc:creator>JeY jEy</dc:creator>
  <cp:lastModifiedBy>RIBREAU Damien</cp:lastModifiedBy>
  <cp:revision>111</cp:revision>
  <dcterms:created xsi:type="dcterms:W3CDTF">2023-03-17T20:58:30Z</dcterms:created>
  <dcterms:modified xsi:type="dcterms:W3CDTF">2025-02-28T13:24:17Z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